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337" r:id="rId4"/>
    <p:sldId id="358" r:id="rId5"/>
    <p:sldId id="267" r:id="rId6"/>
    <p:sldId id="312" r:id="rId7"/>
    <p:sldId id="353" r:id="rId8"/>
    <p:sldId id="309" r:id="rId9"/>
    <p:sldId id="323" r:id="rId10"/>
    <p:sldId id="329" r:id="rId11"/>
    <p:sldId id="347" r:id="rId12"/>
    <p:sldId id="324" r:id="rId13"/>
    <p:sldId id="330" r:id="rId14"/>
    <p:sldId id="344" r:id="rId15"/>
    <p:sldId id="326" r:id="rId16"/>
    <p:sldId id="325" r:id="rId17"/>
    <p:sldId id="346" r:id="rId18"/>
    <p:sldId id="307" r:id="rId19"/>
    <p:sldId id="357" r:id="rId20"/>
    <p:sldId id="310" r:id="rId21"/>
    <p:sldId id="33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FE7CB8-65A0-47BC-9283-E7C9F18DB70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FE7CB8-65A0-47BC-9283-E7C9F18DB70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E3421C-86D9-4BBD-993D-5C30551726F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09618" indent="-109618">
              <a:buFontTx/>
              <a:buChar char="•"/>
            </a:pPr>
            <a:r>
              <a:rPr lang="en-US" sz="1500"/>
              <a:t>note that only one part of my current project has a technology component to it – the majority of the work involved will be business changes!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5A0B-7E20-4788-9E16-0B77F367FC30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DFBA-9D2F-4CA7-9A10-0832881BC975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2D0-EDA8-4452-BF45-60A0E96FF2C4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E67A-ACF4-4ACB-A1A4-8E046680B20C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0FAF-E74C-4E0F-8F9F-948DFAB6B61D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005B-4F76-4D29-BC45-B271FADD5CB7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3F00-E895-4D4B-A12C-C726C1F85287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F3FB-98FA-47EA-A901-30EE1F33E112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21F-D3C2-4B77-A61C-64488D4F3186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5BD-D10E-4C21-BB95-EBE140487929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AD5EB-4FB6-41CB-9607-DC470776138A}" type="datetimeFigureOut">
              <a:rPr lang="en-US"/>
              <a:pPr>
                <a:defRPr/>
              </a:pPr>
              <a:t>2015-10-01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ar-EG"/>
              <a:t>الدعوة وكسب التأييد</a:t>
            </a:r>
            <a:r>
              <a:rPr lang="en-US"/>
              <a:t> –</a:t>
            </a:r>
            <a:r>
              <a:rPr lang="ar-EG"/>
              <a:t>د. أسامة قناوي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6000" dirty="0" smtClean="0"/>
              <a:t>إدارة المشروعات</a:t>
            </a:r>
            <a:br>
              <a:rPr lang="ar-EG" sz="6000" dirty="0" smtClean="0"/>
            </a:br>
            <a:r>
              <a:rPr lang="en-US" sz="6000" dirty="0" smtClean="0"/>
              <a:t>Projects Management</a:t>
            </a:r>
            <a:endParaRPr lang="en-US" sz="60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sz="4400" b="1" dirty="0" smtClean="0">
                <a:solidFill>
                  <a:srgbClr val="C00000"/>
                </a:solidFill>
              </a:rPr>
              <a:t>د. باسم ممدوح الحلوانى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1156" y="1772816"/>
            <a:ext cx="7395180" cy="49173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2000" b="1" dirty="0">
                <a:latin typeface="Verdana" pitchFamily="34" charset="0"/>
                <a:cs typeface="Khalid Art bold" pitchFamily="2" charset="-78"/>
              </a:rPr>
              <a:t>Requires resources, often from various areas</a:t>
            </a:r>
            <a:r>
              <a:rPr lang="en-US" sz="2000" b="1" dirty="0" smtClean="0">
                <a:latin typeface="Verdana" pitchFamily="34" charset="0"/>
                <a:cs typeface="Khalid Art bold" pitchFamily="2" charset="-78"/>
              </a:rPr>
              <a:t>.</a:t>
            </a:r>
            <a:endParaRPr lang="en-US" sz="2000" b="1" dirty="0">
              <a:latin typeface="Verdana" pitchFamily="34" charset="0"/>
              <a:cs typeface="Khalid Art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282338"/>
            <a:ext cx="23487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EG" sz="2800" b="1" dirty="0" smtClean="0"/>
              <a:t>خصائص المشروع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1600" y="282338"/>
            <a:ext cx="34950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Project Characteristics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156" y="3068960"/>
            <a:ext cx="739518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7475" lvl="2"/>
            <a:r>
              <a:rPr lang="en-US" sz="2000" dirty="0" smtClean="0"/>
              <a:t>The </a:t>
            </a:r>
            <a:r>
              <a:rPr lang="en-US" sz="2000" b="1" dirty="0"/>
              <a:t>project sponsor</a:t>
            </a:r>
            <a:r>
              <a:rPr lang="en-US" sz="2000" dirty="0"/>
              <a:t> usually provides the direction and funding for the project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026" y="2420888"/>
            <a:ext cx="7368310" cy="49173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sz="2000" b="1" dirty="0">
                <a:latin typeface="Verdana" pitchFamily="34" charset="0"/>
                <a:cs typeface="Khalid Art bold" pitchFamily="2" charset="-78"/>
              </a:rPr>
              <a:t>Should have a primary customer or sponsor</a:t>
            </a:r>
            <a:r>
              <a:rPr lang="en-US" sz="2000" b="1" dirty="0" smtClean="0">
                <a:latin typeface="Verdana" pitchFamily="34" charset="0"/>
                <a:cs typeface="Khalid Art bold" pitchFamily="2" charset="-78"/>
              </a:rPr>
              <a:t>.</a:t>
            </a:r>
            <a:endParaRPr lang="en-US" sz="2000" b="1" dirty="0">
              <a:latin typeface="Verdana" pitchFamily="34" charset="0"/>
              <a:cs typeface="Khalid Art bold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591" y="4016485"/>
            <a:ext cx="739518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5938" lvl="1" indent="-457200">
              <a:buFont typeface="+mj-lt"/>
              <a:buAutoNum type="arabicPeriod" startAt="9"/>
            </a:pPr>
            <a:r>
              <a:rPr lang="en-US" sz="2000" b="1" dirty="0">
                <a:latin typeface="Verdana" pitchFamily="34" charset="0"/>
                <a:cs typeface="Khalid Art bold" pitchFamily="2" charset="-78"/>
              </a:rPr>
              <a:t>Involves </a:t>
            </a:r>
            <a:r>
              <a:rPr lang="en-US" sz="2000" b="1" dirty="0" smtClean="0">
                <a:latin typeface="Verdana" pitchFamily="34" charset="0"/>
                <a:cs typeface="Khalid Art bold" pitchFamily="2" charset="-78"/>
              </a:rPr>
              <a:t>uncertainty and risks.</a:t>
            </a:r>
            <a:endParaRPr lang="en-US" sz="2000" b="1" dirty="0">
              <a:latin typeface="Verdana" pitchFamily="34" charset="0"/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433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80"/>
            <a:ext cx="7772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Project Constrains </a:t>
            </a:r>
            <a:br>
              <a:rPr lang="en-US" sz="3200" dirty="0" smtClean="0"/>
            </a:br>
            <a:r>
              <a:rPr lang="ar-QA" sz="3200" dirty="0">
                <a:effectLst>
                  <a:reflection blurRad="6350" stA="55000" endA="300" endPos="45500" dir="5400000" sy="-100000" algn="bl" rotWithShape="0"/>
                </a:effectLst>
                <a:cs typeface="+mj-cs"/>
              </a:rPr>
              <a:t>القيود المفروضة على المشروع</a:t>
            </a:r>
            <a:br>
              <a:rPr lang="ar-QA" sz="3200" dirty="0">
                <a:effectLst>
                  <a:reflection blurRad="6350" stA="55000" endA="300" endPos="45500" dir="5400000" sy="-100000" algn="bl" rotWithShape="0"/>
                </a:effectLst>
                <a:cs typeface="+mj-cs"/>
              </a:rPr>
            </a:br>
            <a:endParaRPr lang="ar-QA" sz="3200" dirty="0">
              <a:effectLst>
                <a:reflection blurRad="6350" stA="55000" endA="300" endPos="45500" dir="5400000" sy="-100000" algn="bl" rotWithShape="0"/>
              </a:effectLst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844824"/>
            <a:ext cx="87849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000" b="1" dirty="0" smtClean="0"/>
              <a:t>As a Project Manager you should keep balance between these constraints.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000" b="1" dirty="0" smtClean="0"/>
              <a:t>When one element change, you should consider changes in other elements</a:t>
            </a:r>
            <a:endParaRPr lang="ar-QA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19"/>
            <a:ext cx="4464496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7570" y="2735386"/>
            <a:ext cx="4166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+mn-lt"/>
                <a:cs typeface="+mn-cs"/>
              </a:rPr>
              <a:t>Scope :  What work will be done?</a:t>
            </a:r>
          </a:p>
          <a:p>
            <a:pPr marL="344488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+mn-lt"/>
                <a:cs typeface="+mn-cs"/>
              </a:rPr>
              <a:t>Time :  How long should it take to complete?</a:t>
            </a:r>
          </a:p>
          <a:p>
            <a:pPr marL="344488" lvl="1" indent="-285750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+mn-lt"/>
                <a:cs typeface="+mn-cs"/>
              </a:rPr>
              <a:t>Cost :  What </a:t>
            </a:r>
            <a:r>
              <a:rPr lang="en-US" sz="2000" b="1" dirty="0" smtClean="0">
                <a:solidFill>
                  <a:schemeClr val="dk1"/>
                </a:solidFill>
                <a:latin typeface="+mn-lt"/>
                <a:cs typeface="+mn-cs"/>
              </a:rPr>
              <a:t>should it cost?</a:t>
            </a:r>
          </a:p>
        </p:txBody>
      </p:sp>
    </p:spTree>
    <p:extLst>
      <p:ext uri="{BB962C8B-B14F-4D97-AF65-F5344CB8AC3E}">
        <p14:creationId xmlns:p14="http://schemas.microsoft.com/office/powerpoint/2010/main" val="41676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3334" y="6309320"/>
            <a:ext cx="598611" cy="365125"/>
          </a:xfrm>
        </p:spPr>
        <p:txBody>
          <a:bodyPr/>
          <a:lstStyle/>
          <a:p>
            <a:pPr algn="l" rtl="1">
              <a:defRPr/>
            </a:pPr>
            <a:fld id="{88487601-5D24-4365-891A-130B42FD3AC3}" type="slidenum">
              <a:rPr lang="en-US" smtClean="0"/>
              <a:pPr algn="l" rtl="1">
                <a:defRPr/>
              </a:pPr>
              <a:t>12</a:t>
            </a:fld>
            <a:endParaRPr lang="en-US" dirty="0"/>
          </a:p>
        </p:txBody>
      </p:sp>
      <p:sp>
        <p:nvSpPr>
          <p:cNvPr id="9" name="Rectangle 1068"/>
          <p:cNvSpPr>
            <a:spLocks noChangeArrowheads="1"/>
          </p:cNvSpPr>
          <p:nvPr/>
        </p:nvSpPr>
        <p:spPr bwMode="auto">
          <a:xfrm>
            <a:off x="4607719" y="1954659"/>
            <a:ext cx="4356769" cy="16183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8463" indent="-222250" algn="r" rtl="1"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ar-QA" sz="2000" b="1" dirty="0"/>
              <a:t>الخصائص</a:t>
            </a:r>
            <a:endParaRPr lang="en-US" sz="2000" b="1" dirty="0"/>
          </a:p>
          <a:p>
            <a:pPr marL="398463" lvl="1" indent="-222250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مؤقتة  - ذات بداية ونهاية </a:t>
            </a:r>
            <a:endParaRPr lang="en-US" sz="2000" b="1" dirty="0"/>
          </a:p>
          <a:p>
            <a:pPr marL="398463" lvl="1" indent="-222250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منتج أو خدمة فريدة</a:t>
            </a:r>
            <a:endParaRPr lang="en-US" sz="2000" b="1" dirty="0"/>
          </a:p>
          <a:p>
            <a:pPr marL="398463" lvl="1" indent="-222250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لا تمثل جزءاً من العمليات اليومية للمؤسسة</a:t>
            </a:r>
            <a:endParaRPr lang="en-US" sz="2000" b="1" dirty="0"/>
          </a:p>
        </p:txBody>
      </p:sp>
      <p:sp>
        <p:nvSpPr>
          <p:cNvPr id="10" name="Rectangle 1069"/>
          <p:cNvSpPr>
            <a:spLocks noChangeArrowheads="1"/>
          </p:cNvSpPr>
          <p:nvPr/>
        </p:nvSpPr>
        <p:spPr bwMode="auto">
          <a:xfrm>
            <a:off x="107504" y="1929259"/>
            <a:ext cx="4384675" cy="16437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28600" indent="-228600" algn="r" rtl="1"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ar-QA" sz="2000" b="1" dirty="0"/>
              <a:t>الخصائص </a:t>
            </a:r>
            <a:endParaRPr lang="en-US" sz="2000" b="1" dirty="0"/>
          </a:p>
          <a:p>
            <a:pPr marL="677863" lvl="1" indent="-334963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SA" sz="2000" b="1" dirty="0"/>
              <a:t>ان</a:t>
            </a:r>
            <a:r>
              <a:rPr lang="ar-QA" sz="2000" b="1" dirty="0"/>
              <a:t>شطة مستمرة </a:t>
            </a:r>
            <a:endParaRPr lang="en-US" sz="2000" b="1" dirty="0"/>
          </a:p>
          <a:p>
            <a:pPr marL="677863" lvl="1" indent="-334963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منتجات أو خدمات متكررة أو متشابهة </a:t>
            </a:r>
            <a:endParaRPr lang="en-US" sz="2000" b="1" dirty="0"/>
          </a:p>
          <a:p>
            <a:pPr marL="677863" lvl="1" indent="-334963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الأعمال المعتادة للمؤسسة </a:t>
            </a:r>
            <a:endParaRPr lang="en-US" sz="2000" b="1" dirty="0"/>
          </a:p>
        </p:txBody>
      </p:sp>
      <p:sp>
        <p:nvSpPr>
          <p:cNvPr id="11" name="Rectangle 1070"/>
          <p:cNvSpPr>
            <a:spLocks noChangeArrowheads="1"/>
          </p:cNvSpPr>
          <p:nvPr/>
        </p:nvSpPr>
        <p:spPr bwMode="auto">
          <a:xfrm>
            <a:off x="4877569" y="4349080"/>
            <a:ext cx="3798887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r" rtl="1"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ar-QA" sz="2000" b="1" dirty="0"/>
              <a:t>أمثلة</a:t>
            </a:r>
            <a:endParaRPr lang="en-US" sz="2000" b="1" dirty="0"/>
          </a:p>
          <a:p>
            <a:pPr marL="677863" lvl="1" indent="-334963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تصميم برنامج جديد</a:t>
            </a:r>
            <a:endParaRPr lang="en-US" sz="2000" b="1" dirty="0"/>
          </a:p>
          <a:p>
            <a:pPr marL="677863" lvl="1" indent="-334963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إنشاء مبنى </a:t>
            </a:r>
            <a:r>
              <a:rPr lang="en-US" sz="2000" b="1" dirty="0"/>
              <a:t> </a:t>
            </a:r>
          </a:p>
        </p:txBody>
      </p:sp>
      <p:sp>
        <p:nvSpPr>
          <p:cNvPr id="12" name="Rectangle 1071"/>
          <p:cNvSpPr>
            <a:spLocks noChangeArrowheads="1"/>
          </p:cNvSpPr>
          <p:nvPr/>
        </p:nvSpPr>
        <p:spPr bwMode="auto">
          <a:xfrm>
            <a:off x="107504" y="4326384"/>
            <a:ext cx="488677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r" rtl="1"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ar-QA" sz="2000" b="1" dirty="0"/>
              <a:t>أمثلة </a:t>
            </a:r>
            <a:endParaRPr lang="en-US" sz="2000" b="1" dirty="0"/>
          </a:p>
          <a:p>
            <a:pPr marL="677863" lvl="1" indent="-334963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خط تجميع بمصنع سيارات</a:t>
            </a:r>
            <a:endParaRPr lang="en-US" sz="2000" b="1" dirty="0"/>
          </a:p>
          <a:p>
            <a:pPr marL="677863" lvl="1" indent="-334963" algn="r" rtl="1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ar-QA" sz="2000" b="1" dirty="0"/>
              <a:t>عملية إصدار فواتير لشركة بطاقات إئتم</a:t>
            </a:r>
            <a:r>
              <a:rPr lang="ar-SA" sz="2000" b="1" dirty="0"/>
              <a:t>ان</a:t>
            </a:r>
            <a:endParaRPr lang="en-US" sz="2000" b="1" dirty="0"/>
          </a:p>
        </p:txBody>
      </p:sp>
      <p:sp>
        <p:nvSpPr>
          <p:cNvPr id="13" name="Rectangle 1072"/>
          <p:cNvSpPr>
            <a:spLocks noChangeArrowheads="1"/>
          </p:cNvSpPr>
          <p:nvPr/>
        </p:nvSpPr>
        <p:spPr bwMode="auto">
          <a:xfrm>
            <a:off x="6012160" y="1340768"/>
            <a:ext cx="1771353" cy="512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28600" indent="-228600" algn="ctr" rtl="1"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ar-QA" sz="2800" b="1" dirty="0">
                <a:cs typeface="+mj-cs"/>
              </a:rPr>
              <a:t>المشاريع </a:t>
            </a:r>
            <a:endParaRPr lang="en-US" sz="2800" b="1" dirty="0">
              <a:cs typeface="+mj-cs"/>
            </a:endParaRPr>
          </a:p>
        </p:txBody>
      </p:sp>
      <p:sp>
        <p:nvSpPr>
          <p:cNvPr id="14" name="Rectangle 1073"/>
          <p:cNvSpPr>
            <a:spLocks noChangeArrowheads="1"/>
          </p:cNvSpPr>
          <p:nvPr/>
        </p:nvSpPr>
        <p:spPr bwMode="auto">
          <a:xfrm>
            <a:off x="1259632" y="1416497"/>
            <a:ext cx="2328118" cy="437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28600" indent="-228600" algn="r" rtl="1"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ar-QA" sz="2800" b="1" dirty="0">
                <a:cs typeface="+mj-cs"/>
              </a:rPr>
              <a:t>العمليات اليومية</a:t>
            </a:r>
            <a:endParaRPr lang="en-US" sz="2800" b="1" dirty="0">
              <a:cs typeface="+mj-cs"/>
            </a:endParaRPr>
          </a:p>
        </p:txBody>
      </p:sp>
      <p:sp>
        <p:nvSpPr>
          <p:cNvPr id="15" name="Line 1075"/>
          <p:cNvSpPr>
            <a:spLocks noChangeShapeType="1"/>
          </p:cNvSpPr>
          <p:nvPr/>
        </p:nvSpPr>
        <p:spPr bwMode="auto">
          <a:xfrm>
            <a:off x="633413" y="4151759"/>
            <a:ext cx="794861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algn="r" rtl="1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23728" y="188640"/>
            <a:ext cx="511256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QA" sz="2800" b="1" dirty="0"/>
              <a:t>ما الفرق بين المشروع والعمليات اليومية؟</a:t>
            </a:r>
            <a:endParaRPr lang="ar-QA" sz="2800" dirty="0"/>
          </a:p>
        </p:txBody>
      </p:sp>
    </p:spTree>
    <p:extLst>
      <p:ext uri="{BB962C8B-B14F-4D97-AF65-F5344CB8AC3E}">
        <p14:creationId xmlns:p14="http://schemas.microsoft.com/office/powerpoint/2010/main" val="27993775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70000"/>
              </a:lnSpc>
            </a:pPr>
            <a:r>
              <a:rPr lang="en-US" sz="3600" b="1" dirty="0" smtClean="0"/>
              <a:t>Classification of Project Types</a:t>
            </a:r>
            <a:endParaRPr lang="en-US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27788"/>
              </p:ext>
            </p:extLst>
          </p:nvPr>
        </p:nvGraphicFramePr>
        <p:xfrm>
          <a:off x="323528" y="1772816"/>
          <a:ext cx="8640960" cy="415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904656"/>
              </a:tblGrid>
              <a:tr h="40951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Education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Schools, colleges</a:t>
                      </a:r>
                      <a:endParaRPr lang="en-US" b="1" dirty="0"/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Public Safety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Police, fire, National guard</a:t>
                      </a:r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Recreation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Parks, playgrounds, historic sites</a:t>
                      </a:r>
                      <a:endParaRPr lang="en-US" b="1" dirty="0"/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Development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Harbors, dams, irrigation, </a:t>
                      </a:r>
                      <a:endParaRPr lang="en-US" b="1" dirty="0"/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Scientific Research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Engineering, Health, space, Agriculture, Medical,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etc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Defense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Military equipment and systems</a:t>
                      </a:r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Conservation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Forests, shorelines, pollution</a:t>
                      </a:r>
                    </a:p>
                  </a:txBody>
                  <a:tcPr/>
                </a:tc>
              </a:tr>
              <a:tr h="46828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Transportation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Highways, mass transit, airports</a:t>
                      </a:r>
                    </a:p>
                  </a:txBody>
                  <a:tcPr/>
                </a:tc>
              </a:tr>
              <a:tr h="4095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Utilities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Electric power, gas, telephones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4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Project 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Stake-holders</a:t>
            </a:r>
            <a:b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ar-EG" dirty="0" smtClean="0">
                <a:effectLst>
                  <a:reflection blurRad="6350" stA="55000" endA="300" endPos="45500" dir="5400000" sy="-100000" algn="bl" rotWithShape="0"/>
                </a:effectLst>
              </a:rPr>
              <a:t>أصحاب المصلحة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8" y="1772816"/>
            <a:ext cx="8849748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rtl="0">
              <a:lnSpc>
                <a:spcPct val="80000"/>
              </a:lnSpc>
              <a:buNone/>
            </a:pPr>
            <a:r>
              <a:rPr lang="en-US" sz="2400" b="1" dirty="0" smtClean="0"/>
              <a:t>Individuals and Organizations </a:t>
            </a:r>
            <a:r>
              <a:rPr lang="en-US" sz="2400" b="1" dirty="0"/>
              <a:t>- actively involved in </a:t>
            </a:r>
            <a:r>
              <a:rPr lang="en-US" sz="2400" b="1" dirty="0" smtClean="0"/>
              <a:t> the project, whose </a:t>
            </a:r>
            <a:r>
              <a:rPr lang="en-US" sz="2400" b="1" dirty="0"/>
              <a:t>interest may be affected as a result of project execution </a:t>
            </a:r>
          </a:p>
          <a:p>
            <a:pPr marL="0" indent="0" algn="l" rtl="0" eaLnBrk="0" hangingPunct="0">
              <a:lnSpc>
                <a:spcPct val="130000"/>
              </a:lnSpc>
              <a:buNone/>
            </a:pPr>
            <a:endParaRPr lang="en-US" sz="2400" b="1" dirty="0">
              <a:latin typeface="Tahoma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352800" y="3893071"/>
            <a:ext cx="2514600" cy="1143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/>
              <a:t>THE PROJECT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13423">
            <a:off x="4136231" y="3109640"/>
            <a:ext cx="900113" cy="485775"/>
          </a:xfrm>
          <a:custGeom>
            <a:avLst/>
            <a:gdLst>
              <a:gd name="T0" fmla="*/ 675085 w 21600"/>
              <a:gd name="T1" fmla="*/ 0 h 21600"/>
              <a:gd name="T2" fmla="*/ 0 w 21600"/>
              <a:gd name="T3" fmla="*/ 242888 h 21600"/>
              <a:gd name="T4" fmla="*/ 675085 w 21600"/>
              <a:gd name="T5" fmla="*/ 485775 h 21600"/>
              <a:gd name="T6" fmla="*/ 9001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20642489">
            <a:off x="5867400" y="3969271"/>
            <a:ext cx="900113" cy="485775"/>
          </a:xfrm>
          <a:custGeom>
            <a:avLst/>
            <a:gdLst>
              <a:gd name="T0" fmla="*/ 675085 w 21600"/>
              <a:gd name="T1" fmla="*/ 0 h 21600"/>
              <a:gd name="T2" fmla="*/ 0 w 21600"/>
              <a:gd name="T3" fmla="*/ 242888 h 21600"/>
              <a:gd name="T4" fmla="*/ 675085 w 21600"/>
              <a:gd name="T5" fmla="*/ 485775 h 21600"/>
              <a:gd name="T6" fmla="*/ 9001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04013" y="3810521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CUSTOMERS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2836373">
            <a:off x="5560219" y="4900340"/>
            <a:ext cx="900113" cy="485775"/>
          </a:xfrm>
          <a:custGeom>
            <a:avLst/>
            <a:gdLst>
              <a:gd name="T0" fmla="*/ 675085 w 21600"/>
              <a:gd name="T1" fmla="*/ 0 h 21600"/>
              <a:gd name="T2" fmla="*/ 0 w 21600"/>
              <a:gd name="T3" fmla="*/ 242888 h 21600"/>
              <a:gd name="T4" fmla="*/ 675085 w 21600"/>
              <a:gd name="T5" fmla="*/ 485775 h 21600"/>
              <a:gd name="T6" fmla="*/ 9001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94066" y="5036071"/>
            <a:ext cx="24704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smtClean="0"/>
              <a:t>Project Manager</a:t>
            </a:r>
            <a:br>
              <a:rPr lang="en-US" sz="2000" b="1" dirty="0" smtClean="0"/>
            </a:br>
            <a:r>
              <a:rPr lang="en-US" sz="2000" b="1" dirty="0" smtClean="0"/>
              <a:t>&amp; 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5441968">
            <a:off x="4136231" y="5300390"/>
            <a:ext cx="900113" cy="485775"/>
          </a:xfrm>
          <a:custGeom>
            <a:avLst/>
            <a:gdLst>
              <a:gd name="T0" fmla="*/ 675085 w 21600"/>
              <a:gd name="T1" fmla="*/ 0 h 21600"/>
              <a:gd name="T2" fmla="*/ 0 w 21600"/>
              <a:gd name="T3" fmla="*/ 242888 h 21600"/>
              <a:gd name="T4" fmla="*/ 675085 w 21600"/>
              <a:gd name="T5" fmla="*/ 485775 h 21600"/>
              <a:gd name="T6" fmla="*/ 9001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508375" y="5940946"/>
            <a:ext cx="209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EMPLOYEES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8558261">
            <a:off x="2686050" y="4893196"/>
            <a:ext cx="900113" cy="485775"/>
          </a:xfrm>
          <a:custGeom>
            <a:avLst/>
            <a:gdLst>
              <a:gd name="T0" fmla="*/ 675085 w 21600"/>
              <a:gd name="T1" fmla="*/ 0 h 21600"/>
              <a:gd name="T2" fmla="*/ 0 w 21600"/>
              <a:gd name="T3" fmla="*/ 242888 h 21600"/>
              <a:gd name="T4" fmla="*/ 675085 w 21600"/>
              <a:gd name="T5" fmla="*/ 485775 h 21600"/>
              <a:gd name="T6" fmla="*/ 9001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77938" y="5329759"/>
            <a:ext cx="155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SOCIETY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11545047">
            <a:off x="2766090" y="3461767"/>
            <a:ext cx="900113" cy="485775"/>
          </a:xfrm>
          <a:custGeom>
            <a:avLst/>
            <a:gdLst>
              <a:gd name="T0" fmla="*/ 675085 w 21600"/>
              <a:gd name="T1" fmla="*/ 0 h 21600"/>
              <a:gd name="T2" fmla="*/ 0 w 21600"/>
              <a:gd name="T3" fmla="*/ 242888 h 21600"/>
              <a:gd name="T4" fmla="*/ 675085 w 21600"/>
              <a:gd name="T5" fmla="*/ 485775 h 21600"/>
              <a:gd name="T6" fmla="*/ 9001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937290" y="3356992"/>
            <a:ext cx="186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/>
              <a:t>SUPPLIERS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814638" y="2492896"/>
            <a:ext cx="355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OWNERS &amp; SPONSORS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7456" y="5661248"/>
            <a:ext cx="27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Project Management Team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4293096"/>
            <a:ext cx="209824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</a:rPr>
              <a:t>Opponents</a:t>
            </a:r>
            <a:endParaRPr lang="en-US" dirty="0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10998578">
            <a:off x="2381453" y="4246666"/>
            <a:ext cx="900113" cy="485775"/>
          </a:xfrm>
          <a:custGeom>
            <a:avLst/>
            <a:gdLst>
              <a:gd name="T0" fmla="*/ 675085 w 21600"/>
              <a:gd name="T1" fmla="*/ 0 h 21600"/>
              <a:gd name="T2" fmla="*/ 0 w 21600"/>
              <a:gd name="T3" fmla="*/ 242888 h 21600"/>
              <a:gd name="T4" fmla="*/ 675085 w 21600"/>
              <a:gd name="T5" fmla="*/ 485775 h 21600"/>
              <a:gd name="T6" fmla="*/ 9001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4" grpId="0"/>
      <p:bldP spid="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5552" y="188640"/>
            <a:ext cx="18149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EG" sz="2800" b="1" dirty="0" smtClean="0"/>
              <a:t>فشل المشروع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30405" y="188640"/>
            <a:ext cx="23289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Project Failure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30405" y="1052736"/>
            <a:ext cx="4327456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800" b="1" u="sng" dirty="0">
                <a:cs typeface="+mj-cs"/>
              </a:rPr>
              <a:t>فشل المشاريع:</a:t>
            </a:r>
            <a:endParaRPr lang="ar-EG" sz="2800" b="1" dirty="0">
              <a:cs typeface="+mj-cs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EG" sz="2800" b="1" dirty="0" smtClean="0">
                <a:cs typeface="+mj-cs"/>
              </a:rPr>
              <a:t>يعتبر </a:t>
            </a:r>
            <a:r>
              <a:rPr lang="ar-EG" sz="2800" b="1" dirty="0">
                <a:cs typeface="+mj-cs"/>
              </a:rPr>
              <a:t>المشروع بأنه فاشل في أحد الحالات التالية</a:t>
            </a:r>
            <a:r>
              <a:rPr lang="ar-EG" sz="2800" b="1" dirty="0" smtClean="0">
                <a:cs typeface="+mj-cs"/>
              </a:rPr>
              <a:t>:</a:t>
            </a:r>
            <a:endParaRPr lang="en-US" sz="2800" b="1" dirty="0" smtClean="0">
              <a:cs typeface="+mj-cs"/>
            </a:endParaRPr>
          </a:p>
          <a:p>
            <a:pPr algn="r" rtl="1"/>
            <a:endParaRPr lang="ar-EG" sz="2800" b="1" dirty="0">
              <a:cs typeface="+mj-cs"/>
            </a:endParaRPr>
          </a:p>
          <a:p>
            <a:pPr marL="342900" indent="-342900" algn="r" rtl="1">
              <a:buFont typeface="Wingdings" pitchFamily="2" charset="2"/>
              <a:buChar char="q"/>
            </a:pPr>
            <a:r>
              <a:rPr lang="ar-EG" sz="2800" b="1" dirty="0">
                <a:cs typeface="+mj-cs"/>
              </a:rPr>
              <a:t>إذا تأخر عن موعد التسليم </a:t>
            </a:r>
            <a:endParaRPr lang="ar-EG" sz="2800" b="1" dirty="0" smtClean="0">
              <a:cs typeface="+mj-cs"/>
            </a:endParaRPr>
          </a:p>
          <a:p>
            <a:pPr marL="342900" indent="-342900" algn="r" rtl="1">
              <a:buFont typeface="Wingdings" pitchFamily="2" charset="2"/>
              <a:buChar char="q"/>
            </a:pPr>
            <a:r>
              <a:rPr lang="ar-EG" sz="2800" b="1" dirty="0" smtClean="0">
                <a:cs typeface="+mj-cs"/>
              </a:rPr>
              <a:t>إذا </a:t>
            </a:r>
            <a:r>
              <a:rPr lang="ar-EG" sz="2800" b="1" dirty="0">
                <a:cs typeface="+mj-cs"/>
              </a:rPr>
              <a:t>تجاوز </a:t>
            </a:r>
            <a:r>
              <a:rPr lang="ar-EG" sz="2800" b="1" dirty="0" smtClean="0">
                <a:cs typeface="+mj-cs"/>
              </a:rPr>
              <a:t>الميزانية</a:t>
            </a:r>
            <a:endParaRPr lang="en-US" sz="2800" b="1" dirty="0" smtClean="0">
              <a:cs typeface="+mj-cs"/>
            </a:endParaRPr>
          </a:p>
          <a:p>
            <a:pPr marL="342900" indent="-342900" algn="r" rtl="1">
              <a:buFont typeface="Wingdings" pitchFamily="2" charset="2"/>
              <a:buChar char="q"/>
            </a:pPr>
            <a:r>
              <a:rPr lang="ar-EG" sz="2800" b="1" dirty="0"/>
              <a:t>إذا لم ينل رضى العميل </a:t>
            </a:r>
          </a:p>
          <a:p>
            <a:pPr marL="342900" indent="-342900" algn="r" rtl="1">
              <a:buFont typeface="Wingdings" pitchFamily="2" charset="2"/>
              <a:buChar char="q"/>
            </a:pPr>
            <a:r>
              <a:rPr lang="ar-EG" sz="2800" b="1" dirty="0"/>
              <a:t>إذا لم يحقق أهدافه</a:t>
            </a:r>
            <a:endParaRPr lang="en-US" sz="2800" b="1" dirty="0"/>
          </a:p>
          <a:p>
            <a:pPr marL="342900" indent="-342900" algn="r" rtl="1">
              <a:buFont typeface="Wingdings" pitchFamily="2" charset="2"/>
              <a:buChar char="q"/>
            </a:pPr>
            <a:r>
              <a:rPr lang="ar-EG" sz="2800" b="1" dirty="0" smtClean="0">
                <a:cs typeface="+mj-cs"/>
              </a:rPr>
              <a:t>إذا </a:t>
            </a:r>
            <a:r>
              <a:rPr lang="ar-EG" sz="2800" b="1" dirty="0">
                <a:cs typeface="+mj-cs"/>
              </a:rPr>
              <a:t>كانت الجودة سيئة </a:t>
            </a:r>
            <a:endParaRPr lang="ar-EG" sz="2800" b="1" dirty="0" smtClean="0">
              <a:cs typeface="+mj-cs"/>
            </a:endParaRPr>
          </a:p>
        </p:txBody>
      </p:sp>
      <p:pic>
        <p:nvPicPr>
          <p:cNvPr id="7" name="Picture 6" descr="C:\Users\Sahli\Google Drive\SDIT_&amp;_iEPM_Services\عرضي لمنتدى الإنشاءات والمشاريع\رموز ودايجرامات\succ_proj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5" y="3095250"/>
            <a:ext cx="3703487" cy="364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516615">
            <a:off x="2215303" y="3717444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الوقت المحدد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516615">
            <a:off x="697545" y="5379165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التكلفة المحددة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9577074">
            <a:off x="697545" y="3723485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النطاق المحدد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9577074">
            <a:off x="2190327" y="537932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الجودة المطلوبة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936" y="1052736"/>
            <a:ext cx="3862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accent1"/>
                </a:solidFill>
              </a:rPr>
              <a:t>هو الذي ينتهي بعد تحقيق متطلباته وفقا لـــ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ar-SA" sz="2000" b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952" y="1745521"/>
            <a:ext cx="3658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الوقت المحدد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Time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التكلفة المحددة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Cost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النطاق المحدد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Scope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الجودة المطلوبة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Quality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427" y="385500"/>
            <a:ext cx="21804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ar-EG" sz="2800" b="1" dirty="0" smtClean="0"/>
              <a:t>المشروع الناجح: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7647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5552" y="188640"/>
            <a:ext cx="18149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EG" sz="2800" b="1" dirty="0" smtClean="0"/>
              <a:t>فشل المشروع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30405" y="188640"/>
            <a:ext cx="23289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Project Failure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836712"/>
            <a:ext cx="8750357" cy="26622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Example in IT </a:t>
            </a:r>
            <a:r>
              <a:rPr lang="en-US" sz="2000" b="1" dirty="0">
                <a:solidFill>
                  <a:srgbClr val="FF0000"/>
                </a:solidFill>
              </a:rPr>
              <a:t>projects </a:t>
            </a:r>
            <a:r>
              <a:rPr lang="en-US" sz="2000" b="1" dirty="0" smtClean="0">
                <a:solidFill>
                  <a:srgbClr val="FF0000"/>
                </a:solidFill>
              </a:rPr>
              <a:t> (a </a:t>
            </a:r>
            <a:r>
              <a:rPr lang="en-US" sz="2000" b="1" dirty="0">
                <a:solidFill>
                  <a:srgbClr val="FF0000"/>
                </a:solidFill>
              </a:rPr>
              <a:t>terrible track </a:t>
            </a:r>
            <a:r>
              <a:rPr lang="en-US" sz="2000" b="1" dirty="0" smtClean="0">
                <a:solidFill>
                  <a:srgbClr val="FF0000"/>
                </a:solidFill>
              </a:rPr>
              <a:t>record):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1995 Standish Group study (CHAOS) found that </a:t>
            </a:r>
            <a:r>
              <a:rPr lang="en-US" sz="2000" dirty="0">
                <a:solidFill>
                  <a:srgbClr val="FF0000"/>
                </a:solidFill>
              </a:rPr>
              <a:t>only</a:t>
            </a:r>
            <a:r>
              <a:rPr lang="en-US" sz="2000" dirty="0"/>
              <a:t> 16.2 percent of IT </a:t>
            </a:r>
            <a:r>
              <a:rPr lang="en-US" sz="2000" dirty="0" smtClean="0"/>
              <a:t>projects </a:t>
            </a:r>
            <a:r>
              <a:rPr lang="en-US" sz="2000" dirty="0"/>
              <a:t>were successful in meeting scope, time, and cost </a:t>
            </a:r>
            <a:r>
              <a:rPr lang="en-US" sz="2000" dirty="0" smtClean="0"/>
              <a:t>goals.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/>
              <a:t>Over </a:t>
            </a:r>
            <a:r>
              <a:rPr lang="en-US" sz="2000" dirty="0"/>
              <a:t>31 percent of IT projects were </a:t>
            </a:r>
            <a:r>
              <a:rPr lang="en-US" sz="2000" dirty="0">
                <a:solidFill>
                  <a:srgbClr val="FF0000"/>
                </a:solidFill>
              </a:rPr>
              <a:t>canceled before completion</a:t>
            </a:r>
            <a:r>
              <a:rPr lang="en-US" sz="2000" dirty="0"/>
              <a:t>, costing over $81 billion in the U.S. alone</a:t>
            </a:r>
            <a:r>
              <a:rPr lang="en-US" sz="2000" dirty="0" smtClean="0"/>
              <a:t>. [1]</a:t>
            </a:r>
            <a:endParaRPr lang="en-US" sz="2000" dirty="0"/>
          </a:p>
          <a:p>
            <a:pPr lvl="1" algn="just">
              <a:buFont typeface="Wingdings" pitchFamily="2" charset="2"/>
              <a:buNone/>
            </a:pPr>
            <a:r>
              <a:rPr lang="en-US" sz="1600" dirty="0"/>
              <a:t>     </a:t>
            </a:r>
          </a:p>
          <a:p>
            <a:pPr algn="just">
              <a:buFont typeface="Wingdings" pitchFamily="2" charset="2"/>
              <a:buNone/>
            </a:pPr>
            <a:r>
              <a:rPr lang="en-US" sz="1700" dirty="0"/>
              <a:t>  </a:t>
            </a:r>
            <a:r>
              <a:rPr lang="en-US" sz="1700" dirty="0" smtClean="0"/>
              <a:t>[1] The </a:t>
            </a:r>
            <a:r>
              <a:rPr lang="en-US" sz="1700" dirty="0"/>
              <a:t>Standish Group, “The CHAOS Report” (</a:t>
            </a:r>
            <a:r>
              <a:rPr lang="en-US" sz="1700" i="1" dirty="0"/>
              <a:t>www.standishgroup.com</a:t>
            </a:r>
            <a:r>
              <a:rPr lang="en-US" sz="1700" dirty="0"/>
              <a:t>) (1995). Another reference is Johnson, Jim, “CHAOS: The Dollar Drain of IT Project Failures,” </a:t>
            </a:r>
            <a:r>
              <a:rPr lang="en-US" sz="1700" i="1" dirty="0"/>
              <a:t>Application Development Trends </a:t>
            </a:r>
            <a:r>
              <a:rPr lang="en-US" sz="1700" dirty="0"/>
              <a:t>(January 1995).</a:t>
            </a:r>
          </a:p>
        </p:txBody>
      </p:sp>
      <p:pic>
        <p:nvPicPr>
          <p:cNvPr id="7" name="Picture 6" descr="C:\Users\Sahli\Google Drive\SDIT_&amp;_iEPM_Services\عرضي لمنتدى الإنشاءات والمشاريع\رموز ودايجرامات\succ_proj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9" y="3383282"/>
            <a:ext cx="3703487" cy="364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516615">
            <a:off x="2431327" y="4005476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الوقت المحدد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516615">
            <a:off x="913569" y="5667197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التكلفة المحددة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9577074">
            <a:off x="913569" y="4011517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النطاق المحدد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9577074">
            <a:off x="2406351" y="566735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</a:rPr>
              <a:t>الجودة المطلوبة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39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/>
              <a:t>Project Success Factors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7008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Experienced project manager for proper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Clear </a:t>
            </a:r>
            <a:r>
              <a:rPr lang="en-US" sz="2800" b="1" dirty="0"/>
              <a:t>business </a:t>
            </a:r>
            <a:r>
              <a:rPr lang="en-US" sz="2800" b="1" dirty="0" smtClean="0"/>
              <a:t>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Minimized </a:t>
            </a:r>
            <a:r>
              <a:rPr lang="en-US" sz="2800" b="1" dirty="0" smtClean="0"/>
              <a:t>scope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/>
              <a:t>Firm basic </a:t>
            </a:r>
            <a:r>
              <a:rPr lang="en-US" sz="2800" b="1" dirty="0" smtClean="0"/>
              <a:t>requirements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Reliable </a:t>
            </a:r>
            <a:r>
              <a:rPr lang="en-US" sz="2800" b="1" dirty="0" smtClean="0"/>
              <a:t>estimates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small </a:t>
            </a:r>
            <a:r>
              <a:rPr lang="en-US" sz="2800" b="1" dirty="0" smtClean="0"/>
              <a:t>milestones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1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9138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Project Management (PM)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8" y="1772816"/>
            <a:ext cx="8849748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l" rtl="0" eaLnBrk="0" hangingPunct="0">
              <a:lnSpc>
                <a:spcPct val="130000"/>
              </a:lnSpc>
              <a:buNone/>
            </a:pPr>
            <a:r>
              <a:rPr lang="en-US" sz="2000" b="1" dirty="0" smtClean="0">
                <a:latin typeface="Tahoma" pitchFamily="34" charset="0"/>
              </a:rPr>
              <a:t>PM can be defines as the </a:t>
            </a:r>
            <a:r>
              <a:rPr lang="en-US" sz="2000" b="1" dirty="0">
                <a:latin typeface="Tahoma" pitchFamily="34" charset="0"/>
              </a:rPr>
              <a:t>application of knowledge, skills, tools and </a:t>
            </a:r>
            <a:r>
              <a:rPr lang="en-US" sz="2000" b="1" dirty="0" smtClean="0">
                <a:latin typeface="Tahoma" pitchFamily="34" charset="0"/>
              </a:rPr>
              <a:t> techniques </a:t>
            </a:r>
            <a:r>
              <a:rPr lang="en-US" sz="2000" b="1" dirty="0">
                <a:latin typeface="Tahoma" pitchFamily="34" charset="0"/>
              </a:rPr>
              <a:t>to project activities to meet project requirements.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5013176"/>
            <a:ext cx="79928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تطبيق المعارف والمهارات </a:t>
            </a:r>
            <a:r>
              <a:rPr lang="ar-SA" sz="2400" b="1" dirty="0" smtClean="0">
                <a:solidFill>
                  <a:schemeClr val="tx1"/>
                </a:solidFill>
              </a:rPr>
              <a:t>و</a:t>
            </a:r>
            <a:r>
              <a:rPr lang="ar-EG" sz="2400" b="1" dirty="0" smtClean="0">
                <a:solidFill>
                  <a:schemeClr val="tx1"/>
                </a:solidFill>
              </a:rPr>
              <a:t>الأدوات و</a:t>
            </a:r>
            <a:r>
              <a:rPr lang="ar-SA" sz="2400" b="1" dirty="0" smtClean="0">
                <a:solidFill>
                  <a:schemeClr val="tx1"/>
                </a:solidFill>
              </a:rPr>
              <a:t>التقنيات </a:t>
            </a:r>
            <a:r>
              <a:rPr lang="ar-SA" sz="2400" b="1" dirty="0">
                <a:solidFill>
                  <a:schemeClr val="tx1"/>
                </a:solidFill>
              </a:rPr>
              <a:t>في جميع أنشطة المشروع ليحقق متطلباته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1340768"/>
            <a:ext cx="35283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PM Institute (PMI) Definition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69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Project Management (PM)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8" y="2924944"/>
            <a:ext cx="8849748" cy="1584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rtl="0" eaLnBrk="0" hangingPunct="0">
              <a:lnSpc>
                <a:spcPct val="130000"/>
              </a:lnSpc>
              <a:buNone/>
            </a:pPr>
            <a:r>
              <a:rPr lang="en-US" sz="2000" b="1" dirty="0" smtClean="0">
                <a:latin typeface="Tahoma" pitchFamily="34" charset="0"/>
              </a:rPr>
              <a:t>PM is the </a:t>
            </a:r>
            <a:r>
              <a:rPr lang="en-US" sz="2000" b="1" dirty="0">
                <a:latin typeface="Tahoma" pitchFamily="34" charset="0"/>
              </a:rPr>
              <a:t>planning, monitoring and control of </a:t>
            </a:r>
            <a:r>
              <a:rPr lang="en-US" sz="2000" b="1" dirty="0" smtClean="0">
                <a:latin typeface="Tahoma" pitchFamily="34" charset="0"/>
              </a:rPr>
              <a:t>all </a:t>
            </a:r>
            <a:r>
              <a:rPr lang="en-US" sz="2000" b="1" dirty="0">
                <a:latin typeface="Tahoma" pitchFamily="34" charset="0"/>
              </a:rPr>
              <a:t>aspects of the project. </a:t>
            </a:r>
            <a:r>
              <a:rPr lang="en-US" sz="2000" b="1" dirty="0" smtClean="0">
                <a:latin typeface="Tahoma" pitchFamily="34" charset="0"/>
              </a:rPr>
              <a:t>AND </a:t>
            </a:r>
            <a:r>
              <a:rPr lang="en-US" sz="2000" b="1" dirty="0">
                <a:latin typeface="Tahoma" pitchFamily="34" charset="0"/>
              </a:rPr>
              <a:t>the motivation of all those </a:t>
            </a:r>
            <a:r>
              <a:rPr lang="en-US" sz="2000" b="1" dirty="0" smtClean="0">
                <a:latin typeface="Tahoma" pitchFamily="34" charset="0"/>
              </a:rPr>
              <a:t>involved (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Stakeholders</a:t>
            </a:r>
            <a:r>
              <a:rPr lang="en-US" sz="2000" b="1" dirty="0" smtClean="0">
                <a:latin typeface="Tahoma" pitchFamily="34" charset="0"/>
              </a:rPr>
              <a:t>) </a:t>
            </a:r>
            <a:r>
              <a:rPr lang="en-US" sz="2000" b="1" dirty="0">
                <a:latin typeface="Tahoma" pitchFamily="34" charset="0"/>
              </a:rPr>
              <a:t>in it to achieve the project objectives on time </a:t>
            </a:r>
            <a:r>
              <a:rPr lang="en-US" sz="2000" b="1" dirty="0" smtClean="0">
                <a:latin typeface="Tahoma" pitchFamily="34" charset="0"/>
              </a:rPr>
              <a:t>and  cost</a:t>
            </a:r>
            <a:r>
              <a:rPr lang="en-US" sz="2000" b="1" dirty="0">
                <a:latin typeface="Tahoma" pitchFamily="34" charset="0"/>
              </a:rPr>
              <a:t>, quality and </a:t>
            </a:r>
            <a:r>
              <a:rPr lang="en-US" sz="2000" b="1" dirty="0" smtClean="0">
                <a:latin typeface="Tahoma" pitchFamily="34" charset="0"/>
              </a:rPr>
              <a:t>performance. 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340768"/>
            <a:ext cx="32403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Other Definitions: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79512" y="1988840"/>
            <a:ext cx="885698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Tahoma" pitchFamily="34" charset="0"/>
              </a:rPr>
              <a:t>PM is </a:t>
            </a:r>
            <a:r>
              <a:rPr lang="en-US" sz="2000" b="1" dirty="0">
                <a:latin typeface="Tahoma" pitchFamily="34" charset="0"/>
              </a:rPr>
              <a:t>the complete set of tasks, techniques</a:t>
            </a:r>
            <a:r>
              <a:rPr lang="en-US" sz="2000" b="1" dirty="0" smtClean="0">
                <a:latin typeface="Tahoma" pitchFamily="34" charset="0"/>
              </a:rPr>
              <a:t>,  and tools</a:t>
            </a:r>
            <a:r>
              <a:rPr lang="en-US" sz="2000" b="1" dirty="0">
                <a:latin typeface="Tahoma" pitchFamily="34" charset="0"/>
              </a:rPr>
              <a:t>, applied during Project </a:t>
            </a:r>
            <a:r>
              <a:rPr lang="en-US" sz="2000" b="1" dirty="0" smtClean="0">
                <a:latin typeface="Tahoma" pitchFamily="34" charset="0"/>
              </a:rPr>
              <a:t>Execution.</a:t>
            </a:r>
            <a:endParaRPr lang="en-US" sz="20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Course Info.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94669"/>
              </p:ext>
            </p:extLst>
          </p:nvPr>
        </p:nvGraphicFramePr>
        <p:xfrm>
          <a:off x="539552" y="1857154"/>
          <a:ext cx="8280920" cy="366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464496"/>
              </a:tblGrid>
              <a:tr h="87295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Title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Projects Management</a:t>
                      </a:r>
                      <a:endParaRPr lang="en-US" sz="2400" b="1" dirty="0"/>
                    </a:p>
                  </a:txBody>
                  <a:tcPr/>
                </a:tc>
              </a:tr>
              <a:tr h="66510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Lecturer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Dr. </a:t>
                      </a:r>
                      <a:r>
                        <a:rPr lang="en-US" sz="2400" b="1" dirty="0" err="1" smtClean="0"/>
                        <a:t>Basem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ElHalawany</a:t>
                      </a:r>
                      <a:endParaRPr lang="en-US" sz="2400" b="1" dirty="0"/>
                    </a:p>
                  </a:txBody>
                  <a:tcPr/>
                </a:tc>
              </a:tr>
              <a:tr h="79180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Teaching Assistance (TA)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N/A</a:t>
                      </a:r>
                      <a:endParaRPr lang="en-US" sz="2400" b="1" dirty="0"/>
                    </a:p>
                  </a:txBody>
                  <a:tcPr/>
                </a:tc>
              </a:tr>
              <a:tr h="66510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Grades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50</a:t>
                      </a:r>
                      <a:endParaRPr lang="en-US" sz="2400" b="1" dirty="0"/>
                    </a:p>
                  </a:txBody>
                  <a:tcPr/>
                </a:tc>
              </a:tr>
              <a:tr h="66510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Final Exam Grades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40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6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rtl="0"/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Example of Project Management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2708920"/>
            <a:ext cx="8960296" cy="3096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>
              <a:lnSpc>
                <a:spcPct val="120000"/>
              </a:lnSpc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2"/>
                </a:solidFill>
              </a:rPr>
              <a:t>Some examples are: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chemeClr val="accent2"/>
              </a:buClr>
              <a:buSzPct val="60000"/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Developing a new product or service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chemeClr val="accent2"/>
              </a:buClr>
              <a:buSzPct val="60000"/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Running a political campaign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chemeClr val="accent2"/>
              </a:buClr>
              <a:buSzPct val="60000"/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Designing a communication system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chemeClr val="accent2"/>
              </a:buClr>
              <a:buSzPct val="60000"/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Designing a Software developing project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chemeClr val="accent2"/>
              </a:buClr>
              <a:buSzPct val="60000"/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Negotiating an agreement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chemeClr val="accent2"/>
              </a:buClr>
              <a:buSzPct val="60000"/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Setting up an e-commerce internet site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chemeClr val="accent2"/>
              </a:buClr>
              <a:buSzPct val="60000"/>
              <a:buFontTx/>
              <a:buBlip>
                <a:blip r:embed="rId3"/>
              </a:buBlip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772816"/>
            <a:ext cx="86409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2"/>
                </a:solidFill>
              </a:rPr>
              <a:t>PM can </a:t>
            </a:r>
            <a:r>
              <a:rPr lang="en-US" sz="2400" b="1" dirty="0">
                <a:solidFill>
                  <a:schemeClr val="accent2"/>
                </a:solidFill>
              </a:rPr>
              <a:t>be applied to any project regardless of size, budget or timeline.</a:t>
            </a:r>
          </a:p>
        </p:txBody>
      </p:sp>
    </p:spTree>
    <p:extLst>
      <p:ext uri="{BB962C8B-B14F-4D97-AF65-F5344CB8AC3E}">
        <p14:creationId xmlns:p14="http://schemas.microsoft.com/office/powerpoint/2010/main" val="9394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Course 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43" y="1676400"/>
            <a:ext cx="8980842" cy="2613127"/>
          </a:xfrm>
        </p:spPr>
        <p:txBody>
          <a:bodyPr rtlCol="0">
            <a:normAutofit fontScale="92500" lnSpcReduction="20000"/>
          </a:bodyPr>
          <a:lstStyle/>
          <a:p>
            <a:pPr marL="339725" indent="-339725" algn="justLow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/>
              <a:t>Information Technology </a:t>
            </a:r>
            <a:r>
              <a:rPr lang="en-US" sz="2000" b="1" dirty="0"/>
              <a:t>Project Management, Kathy </a:t>
            </a:r>
            <a:r>
              <a:rPr lang="en-US" sz="2000" b="1" dirty="0" err="1"/>
              <a:t>Schwalbe</a:t>
            </a:r>
            <a:r>
              <a:rPr lang="en-US" sz="2000" b="1" dirty="0" smtClean="0"/>
              <a:t>, 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Edition.</a:t>
            </a:r>
          </a:p>
          <a:p>
            <a:pPr marL="339725" indent="-339725" algn="justLow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Project Management Handbook, </a:t>
            </a:r>
            <a:r>
              <a:rPr lang="en-US" sz="2000" b="1" dirty="0" err="1"/>
              <a:t>Wouter</a:t>
            </a:r>
            <a:r>
              <a:rPr lang="en-US" sz="2000" b="1" dirty="0"/>
              <a:t> </a:t>
            </a:r>
            <a:r>
              <a:rPr lang="en-US" sz="2000" b="1" dirty="0" err="1" smtClean="0"/>
              <a:t>Baars</a:t>
            </a:r>
            <a:r>
              <a:rPr lang="en-US" sz="2000" b="1" dirty="0" smtClean="0"/>
              <a:t>, Version </a:t>
            </a:r>
            <a:r>
              <a:rPr lang="en-US" sz="2000" b="1" dirty="0"/>
              <a:t>1.1 </a:t>
            </a:r>
            <a:endParaRPr lang="en-US" sz="2000" b="1" dirty="0" smtClean="0"/>
          </a:p>
          <a:p>
            <a:pPr marL="339725" indent="-339725" algn="justLow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/>
              <a:t>A </a:t>
            </a:r>
            <a:r>
              <a:rPr lang="en-US" sz="2000" b="1" dirty="0"/>
              <a:t>Guide to the Project Management Body of Knowledge (PMBOK Guide</a:t>
            </a:r>
            <a:r>
              <a:rPr lang="en-US" sz="2000" b="1" dirty="0" smtClean="0"/>
              <a:t>),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Edition (Arabic and  English versions).</a:t>
            </a:r>
          </a:p>
          <a:p>
            <a:pPr marL="339725" indent="-339725" algn="justLow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Global Feasibility Study For Engineering Projects, </a:t>
            </a:r>
            <a:r>
              <a:rPr lang="en-US" sz="2000" b="1" dirty="0" smtClean="0"/>
              <a:t>A. H. </a:t>
            </a:r>
            <a:r>
              <a:rPr lang="en-US" sz="2000" b="1" dirty="0" err="1" smtClean="0"/>
              <a:t>Gomaa</a:t>
            </a:r>
            <a:r>
              <a:rPr lang="en-US" sz="2000" b="1" dirty="0" smtClean="0"/>
              <a:t>, AUC.</a:t>
            </a:r>
          </a:p>
          <a:p>
            <a:pPr marL="339725" indent="-339725" algn="justLow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/>
              <a:t>Engineering Project Management, Nigel Smith,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Edition, University of Leeds.</a:t>
            </a:r>
            <a:endParaRPr lang="en-US" sz="2000" b="1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3312368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84168" y="4983558"/>
            <a:ext cx="26642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Using </a:t>
            </a:r>
          </a:p>
          <a:p>
            <a:pPr algn="ctr"/>
            <a:r>
              <a:rPr lang="en-US" dirty="0" smtClean="0"/>
              <a:t>Arabic or English</a:t>
            </a:r>
          </a:p>
          <a:p>
            <a:pPr algn="ctr"/>
            <a:r>
              <a:rPr lang="en-US" dirty="0" smtClean="0"/>
              <a:t>is permitted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772816"/>
            <a:ext cx="590465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 smtClean="0"/>
              <a:t>نسبة كبيرة جدا </a:t>
            </a:r>
            <a:r>
              <a:rPr lang="ar-QA" sz="2800" b="1" dirty="0" smtClean="0"/>
              <a:t>من </a:t>
            </a:r>
            <a:r>
              <a:rPr lang="ar-EG" sz="2800" b="1" dirty="0" smtClean="0"/>
              <a:t> أسباب فشل </a:t>
            </a:r>
            <a:r>
              <a:rPr lang="ar-QA" sz="2800" b="1" dirty="0" smtClean="0"/>
              <a:t>المشروعات </a:t>
            </a:r>
            <a:r>
              <a:rPr lang="ar-EG" sz="2800" b="1" dirty="0" smtClean="0"/>
              <a:t>تكون متعلقة بسوء أو ع</a:t>
            </a:r>
            <a:r>
              <a:rPr lang="ar-QA" sz="2800" b="1" dirty="0" smtClean="0"/>
              <a:t>دم </a:t>
            </a:r>
            <a:r>
              <a:rPr lang="ar-QA" sz="2800" b="1" dirty="0"/>
              <a:t>وجود إدارة </a:t>
            </a:r>
            <a:r>
              <a:rPr lang="ar-QA" sz="2800" b="1" dirty="0" smtClean="0"/>
              <a:t>مشروعات</a:t>
            </a:r>
            <a:endParaRPr lang="ar-QA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1959223"/>
            <a:ext cx="28803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0988" indent="-280988"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QA" sz="2400" b="1" dirty="0"/>
              <a:t>تبين من  الدراسات  </a:t>
            </a:r>
            <a:r>
              <a:rPr lang="ar-QA" sz="2400" b="1" dirty="0" smtClean="0"/>
              <a:t>أن</a:t>
            </a:r>
            <a:r>
              <a:rPr lang="en-US" sz="2400" b="1" dirty="0" smtClean="0"/>
              <a:t>:</a:t>
            </a:r>
            <a:endParaRPr lang="ar-QA" sz="2400" b="1" dirty="0"/>
          </a:p>
        </p:txBody>
      </p:sp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26" y="2852936"/>
            <a:ext cx="7079478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" y="3332919"/>
            <a:ext cx="1995886" cy="1484784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975"/>
            <a:ext cx="8807896" cy="105727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Why we should learn Project  Management ? </a:t>
            </a:r>
            <a:endParaRPr lang="ar-QA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803588"/>
            <a:ext cx="835292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Project Management has become one of </a:t>
            </a:r>
            <a:r>
              <a:rPr lang="en-US" sz="2400" b="1" dirty="0">
                <a:solidFill>
                  <a:srgbClr val="FF0000"/>
                </a:solidFill>
              </a:rPr>
              <a:t>life skills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For your </a:t>
            </a:r>
            <a:r>
              <a:rPr lang="en-US" sz="2400" b="1" dirty="0">
                <a:solidFill>
                  <a:srgbClr val="FF0000"/>
                </a:solidFill>
              </a:rPr>
              <a:t>career</a:t>
            </a:r>
            <a:r>
              <a:rPr lang="en-US" sz="2400" b="1" dirty="0"/>
              <a:t> </a:t>
            </a:r>
            <a:r>
              <a:rPr lang="en-US" sz="2400" b="1" dirty="0" smtClean="0"/>
              <a:t>(there is a </a:t>
            </a:r>
            <a:r>
              <a:rPr lang="en-US" sz="2400" b="1" dirty="0" smtClean="0">
                <a:solidFill>
                  <a:srgbClr val="FF0000"/>
                </a:solidFill>
              </a:rPr>
              <a:t>huge gap </a:t>
            </a:r>
            <a:r>
              <a:rPr lang="en-US" sz="2400" b="1" dirty="0" smtClean="0"/>
              <a:t>between  supply and demand for project  managers)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Surveys has ranked Project management among the </a:t>
            </a:r>
            <a:r>
              <a:rPr lang="en-US" sz="2400" b="1" dirty="0" smtClean="0">
                <a:solidFill>
                  <a:srgbClr val="FF0000"/>
                </a:solidFill>
              </a:rPr>
              <a:t>top 3 skills</a:t>
            </a:r>
            <a:r>
              <a:rPr lang="en-US" sz="2400" b="1" dirty="0" smtClean="0"/>
              <a:t> most wanted by employers (along with leadership and business analysis).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Organizations needs project management for many reasons such as </a:t>
            </a:r>
            <a:r>
              <a:rPr lang="en-US" sz="2400" b="1" dirty="0" smtClean="0"/>
              <a:t>improving customers service,  decrease costs, and better management of time.</a:t>
            </a:r>
            <a:endParaRPr lang="en-US" sz="2400" b="1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ar-QA" sz="2400" b="1" dirty="0"/>
          </a:p>
        </p:txBody>
      </p:sp>
    </p:spTree>
    <p:extLst>
      <p:ext uri="{BB962C8B-B14F-4D97-AF65-F5344CB8AC3E}">
        <p14:creationId xmlns:p14="http://schemas.microsoft.com/office/powerpoint/2010/main" val="6133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975"/>
            <a:ext cx="8807896" cy="105727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Top Ten Most  In-Demand IT Skills</a:t>
            </a:r>
            <a:endParaRPr lang="ar-QA" sz="3600" dirty="0"/>
          </a:p>
        </p:txBody>
      </p:sp>
      <p:pic>
        <p:nvPicPr>
          <p:cNvPr id="4" name="Picture 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5849"/>
          <a:stretch>
            <a:fillRect/>
          </a:stretch>
        </p:blipFill>
        <p:spPr bwMode="auto">
          <a:xfrm>
            <a:off x="650304" y="1772816"/>
            <a:ext cx="8458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8"/>
          <p:cNvSpPr>
            <a:spLocks noChangeShapeType="1"/>
          </p:cNvSpPr>
          <p:nvPr/>
        </p:nvSpPr>
        <p:spPr bwMode="auto">
          <a:xfrm flipH="1">
            <a:off x="7825680" y="486916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/>
              <a:t>Introduction to </a:t>
            </a:r>
            <a:r>
              <a:rPr lang="en-US" u="sng" dirty="0" smtClean="0">
                <a:solidFill>
                  <a:srgbClr val="FFFF00"/>
                </a:solidFill>
              </a:rPr>
              <a:t>Project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Management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66" y="2372687"/>
            <a:ext cx="8872330" cy="791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20000"/>
              </a:lnSpc>
              <a:buFont typeface="+mj-lt"/>
              <a:buAutoNum type="arabicPeriod" startAt="2"/>
            </a:pPr>
            <a:r>
              <a:rPr lang="en-US" sz="2000" b="1" dirty="0" smtClean="0">
                <a:latin typeface="Tahoma" pitchFamily="34" charset="0"/>
              </a:rPr>
              <a:t>A Project is a group </a:t>
            </a:r>
            <a:r>
              <a:rPr lang="en-US" sz="2000" b="1" dirty="0">
                <a:latin typeface="Tahoma" pitchFamily="34" charset="0"/>
              </a:rPr>
              <a:t>of </a:t>
            </a:r>
            <a:r>
              <a:rPr lang="en-US" sz="2000" b="1" dirty="0" smtClean="0">
                <a:latin typeface="Tahoma" pitchFamily="34" charset="0"/>
              </a:rPr>
              <a:t>(milestones/phases/activities </a:t>
            </a:r>
            <a:r>
              <a:rPr lang="en-US" sz="2000" b="1" dirty="0">
                <a:latin typeface="Tahoma" pitchFamily="34" charset="0"/>
              </a:rPr>
              <a:t>or </a:t>
            </a:r>
            <a:r>
              <a:rPr lang="en-US" sz="2000" b="1" dirty="0" smtClean="0">
                <a:latin typeface="Tahoma" pitchFamily="34" charset="0"/>
              </a:rPr>
              <a:t>tasks) </a:t>
            </a:r>
            <a:r>
              <a:rPr lang="en-US" sz="2000" b="1" dirty="0">
                <a:latin typeface="Tahoma" pitchFamily="34" charset="0"/>
              </a:rPr>
              <a:t>that support an effort to accomplish </a:t>
            </a:r>
            <a:r>
              <a:rPr lang="en-US" sz="2000" b="1" dirty="0" smtClean="0">
                <a:latin typeface="Tahoma" pitchFamily="34" charset="0"/>
              </a:rPr>
              <a:t>something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340768"/>
            <a:ext cx="151216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Project: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748" y="3257689"/>
            <a:ext cx="8849748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  <a:tabLst>
                <a:tab pos="398463" algn="l"/>
              </a:tabLst>
            </a:pPr>
            <a:r>
              <a:rPr lang="en-US" sz="2000" b="1" dirty="0">
                <a:solidFill>
                  <a:schemeClr val="dk1"/>
                </a:solidFill>
                <a:latin typeface="Tahoma" pitchFamily="34" charset="0"/>
                <a:cs typeface="+mn-cs"/>
              </a:rPr>
              <a:t>A 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cs typeface="+mn-cs"/>
              </a:rPr>
              <a:t>Project </a:t>
            </a:r>
            <a:r>
              <a:rPr lang="en-US" sz="2000" b="1" dirty="0">
                <a:solidFill>
                  <a:schemeClr val="dk1"/>
                </a:solidFill>
                <a:latin typeface="Tahoma" pitchFamily="34" charset="0"/>
                <a:cs typeface="+mn-cs"/>
              </a:rPr>
              <a:t>is a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unique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cs typeface="+mn-cs"/>
              </a:rPr>
              <a:t> &amp;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temporary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cs typeface="+mn-cs"/>
              </a:rPr>
              <a:t> effort with </a:t>
            </a:r>
            <a:r>
              <a:rPr lang="en-US" sz="2000" b="1" dirty="0">
                <a:solidFill>
                  <a:schemeClr val="dk1"/>
                </a:solidFill>
                <a:latin typeface="Tahoma" pitchFamily="34" charset="0"/>
                <a:cs typeface="+mn-cs"/>
              </a:rPr>
              <a:t>a defined beginning and 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cs typeface="+mn-cs"/>
              </a:rPr>
              <a:t>end, undertaken </a:t>
            </a:r>
            <a:r>
              <a:rPr lang="en-US" sz="2000" b="1" dirty="0">
                <a:solidFill>
                  <a:schemeClr val="dk1"/>
                </a:solidFill>
                <a:latin typeface="Tahoma" pitchFamily="34" charset="0"/>
                <a:cs typeface="+mn-cs"/>
              </a:rPr>
              <a:t>to meet 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cs typeface="+mn-cs"/>
              </a:rPr>
              <a:t>specific goals </a:t>
            </a:r>
            <a:r>
              <a:rPr lang="en-US" sz="2000" b="1" dirty="0">
                <a:solidFill>
                  <a:schemeClr val="dk1"/>
                </a:solidFill>
                <a:latin typeface="Tahoma" pitchFamily="34" charset="0"/>
                <a:cs typeface="+mn-cs"/>
              </a:rPr>
              <a:t>and objectives, typically to bring about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beneficial</a:t>
            </a:r>
            <a:r>
              <a:rPr lang="en-US" sz="2000" b="1" dirty="0">
                <a:solidFill>
                  <a:schemeClr val="dk1"/>
                </a:solidFill>
                <a:latin typeface="Tahoma" pitchFamily="34" charset="0"/>
                <a:cs typeface="+mn-cs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cs typeface="+mn-cs"/>
              </a:rPr>
              <a:t>change/added value</a:t>
            </a:r>
            <a:r>
              <a:rPr lang="en-US" sz="2000" b="1" dirty="0" smtClean="0">
                <a:latin typeface="Tahoma" pitchFamily="34" charset="0"/>
              </a:rPr>
              <a:t>/create product or service, </a:t>
            </a:r>
            <a:r>
              <a:rPr lang="en-GB" sz="2000" b="1" dirty="0">
                <a:latin typeface="Tahoma" pitchFamily="34" charset="0"/>
              </a:rPr>
              <a:t>including the </a:t>
            </a:r>
            <a:r>
              <a:rPr lang="en-GB" sz="2000" b="1" dirty="0">
                <a:solidFill>
                  <a:srgbClr val="FF0000"/>
                </a:solidFill>
                <a:latin typeface="Tahoma" pitchFamily="34" charset="0"/>
              </a:rPr>
              <a:t>constraints</a:t>
            </a:r>
            <a:r>
              <a:rPr lang="en-GB" sz="2000" b="1" dirty="0">
                <a:latin typeface="Tahoma" pitchFamily="34" charset="0"/>
              </a:rPr>
              <a:t> of time, </a:t>
            </a:r>
            <a:r>
              <a:rPr lang="en-GB" sz="2000" b="1" dirty="0" smtClean="0">
                <a:latin typeface="Tahoma" pitchFamily="34" charset="0"/>
              </a:rPr>
              <a:t>cost</a:t>
            </a:r>
            <a:r>
              <a:rPr lang="en-US" sz="2000" b="1" dirty="0" smtClean="0">
                <a:latin typeface="Tahoma" pitchFamily="34" charset="0"/>
              </a:rPr>
              <a:t>, scope,</a:t>
            </a:r>
            <a:r>
              <a:rPr lang="en-GB" sz="2000" b="1" dirty="0" smtClean="0">
                <a:latin typeface="Tahoma" pitchFamily="34" charset="0"/>
              </a:rPr>
              <a:t> </a:t>
            </a:r>
            <a:r>
              <a:rPr lang="en-GB" sz="2000" b="1" dirty="0">
                <a:latin typeface="Tahoma" pitchFamily="34" charset="0"/>
              </a:rPr>
              <a:t>and </a:t>
            </a:r>
            <a:r>
              <a:rPr lang="en-GB" sz="2000" b="1" dirty="0" smtClean="0">
                <a:latin typeface="Tahoma" pitchFamily="34" charset="0"/>
              </a:rPr>
              <a:t>quality.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388" y="1916832"/>
            <a:ext cx="59073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</a:rPr>
              <a:t>A Project is a 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cs typeface="+mn-cs"/>
              </a:rPr>
              <a:t>Creation </a:t>
            </a:r>
            <a:r>
              <a:rPr lang="en-US" sz="2000" b="1" dirty="0">
                <a:solidFill>
                  <a:schemeClr val="dk1"/>
                </a:solidFill>
                <a:latin typeface="Tahoma" pitchFamily="34" charset="0"/>
                <a:cs typeface="+mn-cs"/>
              </a:rPr>
              <a:t>of Business Value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01317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indent="-798513" algn="r" rtl="1">
              <a:spcBef>
                <a:spcPct val="35000"/>
              </a:spcBef>
              <a:buClr>
                <a:schemeClr val="accent1"/>
              </a:buClr>
              <a:buSzPct val="50000"/>
              <a:buFont typeface="Monotype Sorts"/>
              <a:buNone/>
            </a:pPr>
            <a:r>
              <a:rPr lang="en-AU" sz="2400" b="1" dirty="0"/>
              <a:t> </a:t>
            </a:r>
            <a:r>
              <a:rPr lang="ar-QA" sz="2400" b="1" dirty="0"/>
              <a:t>هو جهود</a:t>
            </a:r>
            <a:r>
              <a:rPr lang="ar-SA" sz="2400" b="1" dirty="0"/>
              <a:t> تبذل بصفة </a:t>
            </a:r>
            <a:r>
              <a:rPr lang="ar-SA" sz="2400" b="1" i="1" dirty="0"/>
              <a:t>مؤقتة</a:t>
            </a:r>
            <a:r>
              <a:rPr lang="ar-SA" sz="2400" b="1" dirty="0"/>
              <a:t> لإخراج منتج أو خدمة أو نتيجة </a:t>
            </a:r>
            <a:r>
              <a:rPr lang="ar-SA" sz="2400" b="1" i="1" dirty="0"/>
              <a:t>فريدة</a:t>
            </a:r>
            <a:r>
              <a:rPr lang="ar-SA" sz="2400" b="1" dirty="0"/>
              <a:t> من </a:t>
            </a:r>
            <a:r>
              <a:rPr lang="ar-SA" sz="2400" b="1" dirty="0" smtClean="0"/>
              <a:t>نوعها</a:t>
            </a:r>
            <a:r>
              <a:rPr lang="en-US" sz="2400" b="1" dirty="0" smtClean="0"/>
              <a:t> </a:t>
            </a:r>
            <a:r>
              <a:rPr lang="ar-EG" sz="2400" b="1" dirty="0" smtClean="0"/>
              <a:t> ويخضع لمجموعة من القيود</a:t>
            </a:r>
            <a:r>
              <a:rPr lang="ar-SA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99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282338"/>
            <a:ext cx="24449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EG" sz="2800" b="1" dirty="0" smtClean="0"/>
              <a:t>لماذا ينشأ المشروع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1600" y="282338"/>
            <a:ext cx="37805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Why a project emerges?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1534140"/>
            <a:ext cx="7895864" cy="304698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A </a:t>
            </a:r>
            <a:r>
              <a:rPr lang="en-US" sz="2400" b="1" dirty="0" smtClean="0"/>
              <a:t>Market Demand: </a:t>
            </a:r>
          </a:p>
          <a:p>
            <a:r>
              <a:rPr lang="en-US" sz="2400" dirty="0" smtClean="0"/>
              <a:t>       Ex. Oil </a:t>
            </a:r>
            <a:r>
              <a:rPr lang="en-US" sz="2400" dirty="0"/>
              <a:t>company </a:t>
            </a:r>
            <a:r>
              <a:rPr lang="en-US" sz="2400" dirty="0" smtClean="0"/>
              <a:t>want to build oil  refinery</a:t>
            </a:r>
            <a:endParaRPr lang="ar-EG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400" b="1" dirty="0" smtClean="0"/>
              <a:t>A Customer Request</a:t>
            </a:r>
            <a:r>
              <a:rPr lang="en-US" sz="2400" dirty="0" smtClean="0"/>
              <a:t> 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Ex. Power company authorize a  new power plant</a:t>
            </a:r>
            <a:endParaRPr lang="ar-EG" sz="24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400" b="1" dirty="0" smtClean="0"/>
              <a:t>A Technological Demand: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Ex. </a:t>
            </a:r>
            <a:r>
              <a:rPr lang="en-US" sz="2400" dirty="0" smtClean="0"/>
              <a:t>New </a:t>
            </a:r>
            <a:r>
              <a:rPr lang="en-US" sz="2400" dirty="0"/>
              <a:t>video </a:t>
            </a:r>
            <a:r>
              <a:rPr lang="en-US" sz="2400" dirty="0" smtClean="0"/>
              <a:t>game</a:t>
            </a:r>
            <a:endParaRPr lang="en-US" sz="24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400" b="1" dirty="0" smtClean="0"/>
              <a:t>A Legal </a:t>
            </a:r>
            <a:r>
              <a:rPr lang="en-US" sz="2400" b="1" dirty="0"/>
              <a:t>requirement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Ex. Toxic </a:t>
            </a:r>
            <a:r>
              <a:rPr lang="en-US" sz="2400" dirty="0"/>
              <a:t>Waste Disposal </a:t>
            </a:r>
            <a:r>
              <a:rPr lang="en-US" sz="2400" dirty="0" smtClean="0"/>
              <a:t>Center</a:t>
            </a:r>
            <a:endParaRPr lang="en-US" sz="2400" dirty="0">
              <a:latin typeface="Verdana" pitchFamily="34" charset="0"/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190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1156" y="980728"/>
            <a:ext cx="7107147" cy="55399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latin typeface="Verdana" pitchFamily="34" charset="0"/>
                <a:cs typeface="Khalid Art bold" pitchFamily="2" charset="-78"/>
              </a:rPr>
              <a:t>Project is </a:t>
            </a:r>
            <a:r>
              <a:rPr lang="en-US" sz="2000" b="1" dirty="0">
                <a:latin typeface="Verdana" pitchFamily="34" charset="0"/>
                <a:cs typeface="Khalid Art bold" pitchFamily="2" charset="-78"/>
              </a:rPr>
              <a:t>Temporary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282338"/>
            <a:ext cx="23487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EG" sz="2800" b="1" dirty="0" smtClean="0"/>
              <a:t>خصائص المشروع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1600" y="282338"/>
            <a:ext cx="34950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Project Characteristics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156" y="1628800"/>
            <a:ext cx="876333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Definite beginning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</a:rPr>
              <a:t>Definite end: When </a:t>
            </a:r>
            <a:r>
              <a:rPr lang="en-GB" sz="2000" dirty="0">
                <a:solidFill>
                  <a:schemeClr val="tx1"/>
                </a:solidFill>
              </a:rPr>
              <a:t>objectives achieved, or When Objectives cannot be met </a:t>
            </a:r>
            <a:r>
              <a:rPr lang="en-GB" sz="2000" dirty="0" smtClean="0">
                <a:solidFill>
                  <a:schemeClr val="tx1"/>
                </a:solidFill>
              </a:rPr>
              <a:t>(terminated)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1156" y="2636912"/>
            <a:ext cx="7107148" cy="55399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000" b="1" dirty="0" smtClean="0">
                <a:latin typeface="Verdana" pitchFamily="34" charset="0"/>
                <a:cs typeface="Khalid Art bold" pitchFamily="2" charset="-78"/>
              </a:rPr>
              <a:t>Project is Unique</a:t>
            </a:r>
            <a:endParaRPr lang="en-US" sz="2000" b="1" dirty="0">
              <a:latin typeface="Verdana" pitchFamily="34" charset="0"/>
              <a:cs typeface="Khalid Art bold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215878"/>
            <a:ext cx="8712968" cy="12311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 smtClean="0"/>
              <a:t>Never </a:t>
            </a:r>
            <a:r>
              <a:rPr lang="en-US" sz="2000" dirty="0"/>
              <a:t>happened before &amp; will never happen again </a:t>
            </a:r>
            <a:r>
              <a:rPr lang="en-US" sz="2000" dirty="0" smtClean="0"/>
              <a:t>under the </a:t>
            </a:r>
            <a:r>
              <a:rPr lang="en-US" sz="2000" dirty="0"/>
              <a:t>same </a:t>
            </a:r>
            <a:r>
              <a:rPr lang="en-US" sz="2000" dirty="0" smtClean="0"/>
              <a:t>conditions.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cs typeface="Times New Roman" pitchFamily="18" charset="0"/>
              </a:rPr>
              <a:t>No two </a:t>
            </a:r>
            <a:r>
              <a:rPr lang="en-US" sz="2000" dirty="0" smtClean="0">
                <a:cs typeface="Times New Roman" pitchFamily="18" charset="0"/>
              </a:rPr>
              <a:t>projects are </a:t>
            </a:r>
            <a:r>
              <a:rPr lang="en-US" sz="2000" dirty="0">
                <a:cs typeface="Times New Roman" pitchFamily="18" charset="0"/>
              </a:rPr>
              <a:t>precisely alike </a:t>
            </a:r>
            <a:r>
              <a:rPr lang="en-US" sz="2000" dirty="0" smtClean="0">
                <a:cs typeface="Times New Roman" pitchFamily="18" charset="0"/>
              </a:rPr>
              <a:t>(Some </a:t>
            </a:r>
            <a:r>
              <a:rPr lang="en-US" sz="2000" dirty="0">
                <a:cs typeface="Times New Roman" pitchFamily="18" charset="0"/>
              </a:rPr>
              <a:t>elements are </a:t>
            </a:r>
            <a:r>
              <a:rPr lang="en-US" sz="2000" dirty="0" smtClean="0">
                <a:cs typeface="Times New Roman" pitchFamily="18" charset="0"/>
              </a:rPr>
              <a:t>unique)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ar-QA" sz="2000" b="1" dirty="0"/>
              <a:t>حتى لو تشابهت  الأنشطة نجد الاختلاف في المالك الأفراد المكان </a:t>
            </a:r>
            <a:r>
              <a:rPr lang="ar-QA" sz="2000" b="1" dirty="0" smtClean="0"/>
              <a:t>البيئة</a:t>
            </a:r>
            <a:r>
              <a:rPr lang="ar-EG" sz="2000" b="1" dirty="0"/>
              <a:t> </a:t>
            </a:r>
            <a:r>
              <a:rPr lang="ar-EG" sz="2000" b="1" dirty="0" smtClean="0"/>
              <a:t>وغيرها</a:t>
            </a:r>
            <a:r>
              <a:rPr lang="ar-QA" sz="2000" b="1" dirty="0" smtClean="0"/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520" y="4509120"/>
            <a:ext cx="7056784" cy="55399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000" b="1" dirty="0"/>
              <a:t>Done for a </a:t>
            </a:r>
            <a:r>
              <a:rPr lang="en-US" sz="2000" b="1" dirty="0" smtClean="0"/>
              <a:t>purpose (i.e. Creates </a:t>
            </a:r>
            <a:r>
              <a:rPr lang="en-US" sz="2000" b="1" dirty="0"/>
              <a:t>a unique product, </a:t>
            </a:r>
            <a:r>
              <a:rPr lang="en-US" sz="2000" b="1" dirty="0" smtClean="0"/>
              <a:t>service)</a:t>
            </a:r>
            <a:endParaRPr lang="en-US" sz="2000" b="1" dirty="0">
              <a:latin typeface="Verdana" pitchFamily="34" charset="0"/>
              <a:cs typeface="Khalid Art bold" pitchFamily="2" charset="-7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7056784" cy="70788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/>
              <a:t>Progressive </a:t>
            </a:r>
            <a:r>
              <a:rPr lang="en-US" sz="2000" b="1" dirty="0" smtClean="0"/>
              <a:t>elaboration</a:t>
            </a:r>
            <a:r>
              <a:rPr lang="ar-EG" sz="2000" b="1" dirty="0" smtClean="0"/>
              <a:t>:</a:t>
            </a:r>
          </a:p>
          <a:p>
            <a:r>
              <a:rPr lang="ar-EG" sz="2000" b="1" dirty="0" smtClean="0"/>
              <a:t>يخضع للتطوير المستمر كلما توفر مزيد من المعلومات</a:t>
            </a:r>
            <a:endParaRPr lang="en-US" sz="20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520" y="5877272"/>
            <a:ext cx="7056784" cy="40011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/>
              <a:t>Has interrelated activities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1520" y="6381328"/>
            <a:ext cx="7056784" cy="40011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dirty="0" smtClean="0"/>
              <a:t>Subject to constraints 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695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2393</TotalTime>
  <Words>1143</Words>
  <Application>Microsoft Office PowerPoint</Application>
  <PresentationFormat>On-screen Show (4:3)</PresentationFormat>
  <Paragraphs>185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PresentationPro_ConservationGlobeVideo</vt:lpstr>
      <vt:lpstr>إدارة المشروعات Projects Management</vt:lpstr>
      <vt:lpstr>Course Info.</vt:lpstr>
      <vt:lpstr>Course References</vt:lpstr>
      <vt:lpstr>Introduction</vt:lpstr>
      <vt:lpstr>Why we should learn Project  Management ? </vt:lpstr>
      <vt:lpstr>Top Ten Most  In-Demand IT Skills</vt:lpstr>
      <vt:lpstr>Introduction to Project Management</vt:lpstr>
      <vt:lpstr>PowerPoint Presentation</vt:lpstr>
      <vt:lpstr>PowerPoint Presentation</vt:lpstr>
      <vt:lpstr>PowerPoint Presentation</vt:lpstr>
      <vt:lpstr>Project Constrains  القيود المفروضة على المشروع </vt:lpstr>
      <vt:lpstr>PowerPoint Presentation</vt:lpstr>
      <vt:lpstr>Classification of Project Types</vt:lpstr>
      <vt:lpstr>Project Stake-holders أصحاب المصلحة</vt:lpstr>
      <vt:lpstr>PowerPoint Presentation</vt:lpstr>
      <vt:lpstr>PowerPoint Presentation</vt:lpstr>
      <vt:lpstr>Project Success Factors</vt:lpstr>
      <vt:lpstr>Project Management (PM)</vt:lpstr>
      <vt:lpstr>Project Management (PM)</vt:lpstr>
      <vt:lpstr>Example of Project Management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207</cp:revision>
  <dcterms:created xsi:type="dcterms:W3CDTF">2013-03-22T05:31:22Z</dcterms:created>
  <dcterms:modified xsi:type="dcterms:W3CDTF">2015-10-01T10:46:37Z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